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9"/>
  </p:notesMasterIdLst>
  <p:handoutMasterIdLst>
    <p:handoutMasterId r:id="rId10"/>
  </p:handout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6" autoAdjust="0"/>
    <p:restoredTop sz="86477" autoAdjust="0"/>
  </p:normalViewPr>
  <p:slideViewPr>
    <p:cSldViewPr>
      <p:cViewPr varScale="1">
        <p:scale>
          <a:sx n="98" d="100"/>
          <a:sy n="98" d="100"/>
        </p:scale>
        <p:origin x="-7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57735EC-6524-4A51-9E85-92C7FFC2535F}" type="datetimeFigureOut">
              <a:rPr lang="hr-HR"/>
              <a:pPr>
                <a:defRPr/>
              </a:pPr>
              <a:t>19.3.2014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230F378-9457-4F0D-8C78-F765D968C98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F23A45D-5458-402A-B277-9A91959435F7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6726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4188" y="4243388"/>
            <a:ext cx="23066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672623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6834188" y="2590800"/>
            <a:ext cx="230822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56125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5663"/>
            <a:ext cx="402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2749550"/>
            <a:ext cx="1370013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7964B-14D4-493A-8549-D62D4A62796E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B988D-1F05-45A7-B28A-E26C78864990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1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2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3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4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22A26-3B1B-4EE6-84F8-FBE3E4A1E776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9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0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31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32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" name="TextBox 26"/>
          <p:cNvSpPr txBox="1"/>
          <p:nvPr/>
        </p:nvSpPr>
        <p:spPr>
          <a:xfrm>
            <a:off x="271463" y="747713"/>
            <a:ext cx="5334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6967538" y="299878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A0338-3CB3-4B2F-9412-2081A97CDA16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2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3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4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885E4-8774-4982-BCDA-E133F7A5C7C3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4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FF6EF-6BF9-4F97-97A1-621A253F7CD3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3" name="Picture 34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5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36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37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D0181-4FB2-4AF5-B348-EBC6CB0F5532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16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8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19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FFC7A-C6DD-4B50-B64F-03706FFE0F04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 rot="5400000">
            <a:off x="4575175" y="2747963"/>
            <a:ext cx="6862763" cy="1366837"/>
            <a:chOff x="2281445" y="609600"/>
            <a:chExt cx="6862555" cy="1368199"/>
          </a:xfrm>
        </p:grpSpPr>
        <p:sp>
          <p:nvSpPr>
            <p:cNvPr id="5" name="Rectangle 11"/>
            <p:cNvSpPr/>
            <p:nvPr/>
          </p:nvSpPr>
          <p:spPr>
            <a:xfrm>
              <a:off x="2281445" y="609600"/>
              <a:ext cx="5286215" cy="1368199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Rectangle 12"/>
            <p:cNvSpPr/>
            <p:nvPr/>
          </p:nvSpPr>
          <p:spPr>
            <a:xfrm>
              <a:off x="7710530" y="609600"/>
              <a:ext cx="1433470" cy="1368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9588" y="5935663"/>
            <a:ext cx="45196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088" y="5432425"/>
            <a:ext cx="1149350" cy="1273175"/>
          </a:xfrm>
        </p:spPr>
        <p:txBody>
          <a:bodyPr anchor="t"/>
          <a:lstStyle>
            <a:lvl1pPr algn="ctr">
              <a:defRPr smtClean="0"/>
            </a:lvl1pPr>
          </a:lstStyle>
          <a:p>
            <a:pPr>
              <a:defRPr/>
            </a:pPr>
            <a:fld id="{F6864E73-C72E-4F43-80FC-2E5ADD410D4E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2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3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DB73E-BC2B-471D-8365-9847AEA17B49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2728913"/>
            <a:ext cx="9161463" cy="1676400"/>
            <a:chOff x="0" y="2895600"/>
            <a:chExt cx="9161969" cy="1677035"/>
          </a:xfrm>
        </p:grpSpPr>
        <p:pic>
          <p:nvPicPr>
            <p:cNvPr id="5" name="Picture 1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75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538" y="28702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67477-D7DA-496A-8E5A-4AEB6E778B5F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EDDBB-F5EF-4EAC-BA70-66F832EC63A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8" name="Picture 2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3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3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5D467-152B-4E42-AC3A-7283F9521A1E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4" name="Picture 15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7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18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7A210-87EE-4425-ABBA-6228143A89D3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HD-ShadowShort.png"/>
          <p:cNvPicPr>
            <a:picLocks noChangeAspect="1"/>
          </p:cNvPicPr>
          <p:nvPr/>
        </p:nvPicPr>
        <p:blipFill>
          <a:blip r:embed="rId2"/>
          <a:srcRect r="9871"/>
          <a:stretch>
            <a:fillRect/>
          </a:stretch>
        </p:blipFill>
        <p:spPr bwMode="auto">
          <a:xfrm>
            <a:off x="7716838" y="1973263"/>
            <a:ext cx="144462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7710488" y="609600"/>
            <a:ext cx="1433512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9CB38-9697-460B-8D11-1F563F6770E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FEDCE-4E7F-49D3-83F3-6FD6FD7F56E9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2008-5326-473E-B168-B1D8F1D9877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31813" y="752475"/>
            <a:ext cx="68961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2336800"/>
            <a:ext cx="68881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338" y="59356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5663"/>
            <a:ext cx="4833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2475"/>
            <a:ext cx="1157288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A170780-859F-4C51-824B-1DFA1ED7FD1D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4" r:id="rId1"/>
    <p:sldLayoutId id="2147485415" r:id="rId2"/>
    <p:sldLayoutId id="2147485416" r:id="rId3"/>
    <p:sldLayoutId id="2147485417" r:id="rId4"/>
    <p:sldLayoutId id="2147485418" r:id="rId5"/>
    <p:sldLayoutId id="2147485419" r:id="rId6"/>
    <p:sldLayoutId id="2147485420" r:id="rId7"/>
    <p:sldLayoutId id="2147485421" r:id="rId8"/>
    <p:sldLayoutId id="2147485422" r:id="rId9"/>
    <p:sldLayoutId id="2147485423" r:id="rId10"/>
    <p:sldLayoutId id="2147485424" r:id="rId11"/>
    <p:sldLayoutId id="2147485425" r:id="rId12"/>
    <p:sldLayoutId id="2147485426" r:id="rId13"/>
    <p:sldLayoutId id="2147485427" r:id="rId14"/>
    <p:sldLayoutId id="2147485428" r:id="rId15"/>
    <p:sldLayoutId id="2147485429" r:id="rId16"/>
    <p:sldLayoutId id="214748543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2565400"/>
            <a:ext cx="6624638" cy="1296988"/>
          </a:xfrm>
        </p:spPr>
        <p:txBody>
          <a:bodyPr/>
          <a:lstStyle/>
          <a:p>
            <a:r>
              <a:rPr lang="hr-HR" altLang="en-US" sz="3200" b="1" smtClean="0">
                <a:latin typeface="Cambria" pitchFamily="18" charset="0"/>
              </a:rPr>
              <a:t>Informacije kao podrška za ocjenu (rejting) pokazatelja uspješnosti</a:t>
            </a:r>
            <a:endParaRPr lang="en-US" altLang="en-US" sz="3200" b="1" smtClean="0">
              <a:latin typeface="Cambria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860800"/>
            <a:ext cx="6400800" cy="982663"/>
          </a:xfrm>
        </p:spPr>
        <p:txBody>
          <a:bodyPr/>
          <a:lstStyle/>
          <a:p>
            <a:r>
              <a:rPr lang="en-GB" altLang="en-US" sz="2800" smtClean="0">
                <a:latin typeface="Cambria" pitchFamily="18" charset="0"/>
              </a:rPr>
              <a:t>1. </a:t>
            </a:r>
            <a:r>
              <a:rPr lang="hr-HR" altLang="en-US" sz="2800" smtClean="0">
                <a:latin typeface="Cambria" pitchFamily="18" charset="0"/>
              </a:rPr>
              <a:t>Vjerodostojnost proračuna</a:t>
            </a:r>
            <a:endParaRPr lang="en-US" altLang="en-US" sz="2800" smtClean="0">
              <a:latin typeface="Cambria" pitchFamily="18" charset="0"/>
            </a:endParaRPr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1038" y="4327525"/>
            <a:ext cx="6400800" cy="16637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 </a:t>
            </a:r>
            <a:r>
              <a:rPr lang="hr-HR" altLang="en-US" dirty="0" smtClean="0">
                <a:latin typeface="Cambria" panose="02040503050406030204" pitchFamily="18" charset="0"/>
              </a:rPr>
              <a:t>ožujka</a:t>
            </a:r>
            <a:r>
              <a:rPr lang="de-CH" altLang="en-US" dirty="0" smtClean="0">
                <a:latin typeface="Cambria" panose="02040503050406030204" pitchFamily="18" charset="0"/>
              </a:rPr>
              <a:t> 2014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de-CH" altLang="en-US" b="1" dirty="0" smtClean="0">
                <a:latin typeface="Cambria" panose="02040503050406030204" pitchFamily="18" charset="0"/>
              </a:rPr>
              <a:t>John </a:t>
            </a:r>
            <a:r>
              <a:rPr lang="de-CH" altLang="en-US" b="1" dirty="0" err="1" smtClean="0">
                <a:latin typeface="Cambria" panose="02040503050406030204" pitchFamily="18" charset="0"/>
              </a:rPr>
              <a:t>Wiggins</a:t>
            </a:r>
            <a:r>
              <a:rPr lang="de-CH" altLang="en-US" b="1" dirty="0" smtClean="0">
                <a:latin typeface="Cambria" panose="02040503050406030204" pitchFamily="18" charset="0"/>
              </a:rPr>
              <a:t/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7416800" cy="1354137"/>
          </a:xfrm>
        </p:spPr>
        <p:txBody>
          <a:bodyPr>
            <a:normAutofit/>
          </a:bodyPr>
          <a:lstStyle/>
          <a:p>
            <a:pPr algn="just"/>
            <a:r>
              <a:rPr lang="en-GB" altLang="en-US" sz="2900" smtClean="0">
                <a:latin typeface="Cambria" pitchFamily="18" charset="0"/>
              </a:rPr>
              <a:t>PI-1 </a:t>
            </a:r>
            <a:r>
              <a:rPr lang="hr-HR" altLang="en-US" sz="2900" smtClean="0">
                <a:latin typeface="Cambria" pitchFamily="18" charset="0"/>
              </a:rPr>
              <a:t>Ukupna ostvareni rashodi u usporedbi s inicijalno odobrenim proračunom </a:t>
            </a:r>
            <a:endParaRPr lang="en-US" altLang="en-US" sz="2900" smtClean="0">
              <a:latin typeface="Cambria" pitchFamily="18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8783638" cy="3629025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mtClean="0">
                <a:latin typeface="Cambria" pitchFamily="18" charset="0"/>
              </a:rPr>
              <a:t>Želimo znati rashode koji su dio proračuna svakog grada te  rashode pod kontrolom grada koji nisu prikazani u okviru gradskog proračuna.</a:t>
            </a:r>
          </a:p>
          <a:p>
            <a:pPr algn="just"/>
            <a:endParaRPr lang="hr-HR" altLang="en-US" smtClean="0">
              <a:latin typeface="Cambria" pitchFamily="18" charset="0"/>
            </a:endParaRPr>
          </a:p>
          <a:p>
            <a:pPr algn="just"/>
            <a:r>
              <a:rPr lang="hr-HR" altLang="en-US" smtClean="0">
                <a:latin typeface="Cambria" pitchFamily="18" charset="0"/>
              </a:rPr>
              <a:t>Ocjena se temelji na ukupnom proračunu bez troškova otplate duga (otplate kamata i glavnice) i eksterno financiranih rashoda. </a:t>
            </a:r>
            <a:endParaRPr lang="en-GB" altLang="en-US" smtClean="0">
              <a:latin typeface="Cambria" pitchFamily="18" charset="0"/>
            </a:endParaRPr>
          </a:p>
          <a:p>
            <a:pPr algn="just"/>
            <a:endParaRPr lang="en-US" altLang="en-US" smtClean="0">
              <a:latin typeface="Cambria" pitchFamily="18" charset="0"/>
            </a:endParaRP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6896100" cy="1081087"/>
          </a:xfrm>
        </p:spPr>
        <p:txBody>
          <a:bodyPr/>
          <a:lstStyle/>
          <a:p>
            <a:pPr algn="just"/>
            <a:r>
              <a:rPr lang="en-GB" altLang="en-US" sz="4000" smtClean="0">
                <a:latin typeface="Cambria" pitchFamily="18" charset="0"/>
              </a:rPr>
              <a:t>PI-1 </a:t>
            </a:r>
            <a:r>
              <a:rPr lang="hr-HR" altLang="en-US" sz="4000" smtClean="0">
                <a:latin typeface="Cambria" pitchFamily="18" charset="0"/>
              </a:rPr>
              <a:t>nastavak</a:t>
            </a:r>
            <a:endParaRPr lang="en-US" altLang="en-US" sz="4000" smtClean="0">
              <a:latin typeface="Cambr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496300" cy="3598863"/>
          </a:xfrm>
          <a:solidFill>
            <a:schemeClr val="bg1"/>
          </a:solidFill>
        </p:spPr>
        <p:txBody>
          <a:bodyPr/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altLang="en-US" dirty="0" smtClean="0">
              <a:latin typeface="Cambria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Ocjena će se temeljiti na podacima za 2</a:t>
            </a:r>
            <a:r>
              <a:rPr lang="en-GB" altLang="en-US" dirty="0" smtClean="0">
                <a:latin typeface="Cambria" pitchFamily="18" charset="0"/>
              </a:rPr>
              <a:t>011</a:t>
            </a:r>
            <a:r>
              <a:rPr lang="hr-HR" altLang="en-US" dirty="0" smtClean="0">
                <a:latin typeface="Cambria" pitchFamily="18" charset="0"/>
              </a:rPr>
              <a:t>.</a:t>
            </a:r>
            <a:r>
              <a:rPr lang="en-GB" altLang="en-US" dirty="0" smtClean="0">
                <a:latin typeface="Cambria" pitchFamily="18" charset="0"/>
              </a:rPr>
              <a:t>, 2012</a:t>
            </a:r>
            <a:r>
              <a:rPr lang="hr-HR" altLang="en-US" dirty="0" smtClean="0">
                <a:latin typeface="Cambria" pitchFamily="18" charset="0"/>
              </a:rPr>
              <a:t>.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i</a:t>
            </a:r>
            <a:r>
              <a:rPr lang="en-GB" altLang="en-US" dirty="0" smtClean="0">
                <a:latin typeface="Cambria" pitchFamily="18" charset="0"/>
              </a:rPr>
              <a:t> 2013</a:t>
            </a:r>
            <a:r>
              <a:rPr lang="hr-HR" altLang="en-US" dirty="0" smtClean="0">
                <a:latin typeface="Cambria" pitchFamily="18" charset="0"/>
              </a:rPr>
              <a:t>.</a:t>
            </a:r>
            <a:r>
              <a:rPr lang="en-GB" altLang="en-US" dirty="0" smtClean="0">
                <a:latin typeface="Cambria" pitchFamily="18" charset="0"/>
              </a:rPr>
              <a:t> 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Otplata kamata i rashodi za projekte koji se financiraju donatorskim izvorima sredstava su isključeni jer nisu pod kontrolom gradske vlasti</a:t>
            </a:r>
            <a:endParaRPr lang="en-GB" altLang="en-US" dirty="0" smtClean="0">
              <a:latin typeface="Cambria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Otplata glavnice je također isključena (u nekim zemljama ona čini dio proračunskih rashoda</a:t>
            </a:r>
            <a:r>
              <a:rPr lang="en-GB" altLang="en-US" dirty="0" smtClean="0">
                <a:latin typeface="Cambria" pitchFamily="18" charset="0"/>
              </a:rPr>
              <a:t>)</a:t>
            </a:r>
            <a:endParaRPr lang="en-US" altLang="en-US" dirty="0" smtClean="0">
              <a:latin typeface="Cambria" pitchFamily="18" charset="0"/>
            </a:endParaRP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345362" cy="1368425"/>
          </a:xfrm>
        </p:spPr>
        <p:txBody>
          <a:bodyPr/>
          <a:lstStyle/>
          <a:p>
            <a:pPr algn="just"/>
            <a:r>
              <a:rPr lang="en-GB" altLang="en-US" sz="3200" smtClean="0">
                <a:latin typeface="Cambria" pitchFamily="18" charset="0"/>
              </a:rPr>
              <a:t>PI-2 </a:t>
            </a:r>
            <a:r>
              <a:rPr lang="hr-HR" altLang="en-US" sz="3200" smtClean="0">
                <a:latin typeface="Cambria" pitchFamily="18" charset="0"/>
              </a:rPr>
              <a:t>Struktura ostvarenih rashoda u odnosu na izvorno odobreni proračun</a:t>
            </a:r>
            <a:endParaRPr lang="en-US" altLang="en-US" sz="3200" smtClean="0">
              <a:latin typeface="Cambr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713787" cy="3960813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Ocjena će se temeljiti na podacima za isto vremensko razdoblje kao i kod </a:t>
            </a:r>
            <a:r>
              <a:rPr lang="en-GB" altLang="en-US" sz="2200" smtClean="0">
                <a:latin typeface="Cambria" pitchFamily="18" charset="0"/>
              </a:rPr>
              <a:t>PI-1, </a:t>
            </a:r>
            <a:r>
              <a:rPr lang="hr-HR" altLang="en-US" sz="2200" smtClean="0">
                <a:latin typeface="Cambria" pitchFamily="18" charset="0"/>
              </a:rPr>
              <a:t>s istim obuhvatom</a:t>
            </a:r>
            <a:endParaRPr lang="en-GB" altLang="en-US" sz="22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endParaRPr lang="hr-HR" altLang="en-US" sz="17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Potrebna je funkcijska klasifikacija (COFOG) ili administrativna struktura rashoda</a:t>
            </a:r>
            <a:r>
              <a:rPr lang="en-GB" altLang="en-US" sz="2200" smtClean="0">
                <a:latin typeface="Cambria" pitchFamily="18" charset="0"/>
              </a:rPr>
              <a:t> </a:t>
            </a:r>
          </a:p>
          <a:p>
            <a:pPr algn="just">
              <a:lnSpc>
                <a:spcPct val="70000"/>
              </a:lnSpc>
            </a:pPr>
            <a:endParaRPr lang="hr-HR" altLang="en-US" sz="17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Ocjena dimenzije </a:t>
            </a:r>
            <a:r>
              <a:rPr lang="en-GB" altLang="en-US" sz="2200" smtClean="0">
                <a:latin typeface="Cambria" pitchFamily="18" charset="0"/>
              </a:rPr>
              <a:t>(i) </a:t>
            </a:r>
            <a:r>
              <a:rPr lang="hr-HR" altLang="en-US" sz="2200" smtClean="0">
                <a:latin typeface="Cambria" pitchFamily="18" charset="0"/>
              </a:rPr>
              <a:t>na temelju zbroja razlika između ostvarenog i inicijalno planiranog i odobrenog proračuna prilagođena za ukupnu razliku između plana proračuna i ostvarenja</a:t>
            </a:r>
            <a:r>
              <a:rPr lang="en-GB" altLang="en-US" sz="2200" smtClean="0">
                <a:latin typeface="Cambria" pitchFamily="18" charset="0"/>
              </a:rPr>
              <a:t>. </a:t>
            </a:r>
            <a:r>
              <a:rPr lang="hr-HR" altLang="en-US" sz="2200" smtClean="0">
                <a:latin typeface="Cambria" pitchFamily="18" charset="0"/>
              </a:rPr>
              <a:t>Manjak u jednom dijelu ne nadomješta dodatnu potrošnju u drugom </a:t>
            </a:r>
            <a:r>
              <a:rPr lang="en-GB" altLang="en-US" sz="2200" smtClean="0">
                <a:latin typeface="Cambria" pitchFamily="18" charset="0"/>
              </a:rPr>
              <a:t>(</a:t>
            </a:r>
            <a:r>
              <a:rPr lang="hr-HR" altLang="en-US" sz="2200" smtClean="0">
                <a:latin typeface="Cambria" pitchFamily="18" charset="0"/>
              </a:rPr>
              <a:t>kao što u </a:t>
            </a:r>
            <a:r>
              <a:rPr lang="en-GB" altLang="en-US" sz="2200" smtClean="0">
                <a:latin typeface="Cambria" pitchFamily="18" charset="0"/>
              </a:rPr>
              <a:t>PI-1)</a:t>
            </a:r>
          </a:p>
          <a:p>
            <a:pPr algn="just">
              <a:lnSpc>
                <a:spcPct val="70000"/>
              </a:lnSpc>
            </a:pPr>
            <a:endParaRPr lang="hr-HR" altLang="en-US" sz="17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Potrebna je posebna analiza ukoliko proračun sadrži nepredviđene rashode </a:t>
            </a:r>
            <a:r>
              <a:rPr lang="en-GB" altLang="en-US" sz="2200" smtClean="0">
                <a:latin typeface="Cambria" pitchFamily="18" charset="0"/>
              </a:rPr>
              <a:t>(dimen</a:t>
            </a:r>
            <a:r>
              <a:rPr lang="hr-HR" altLang="en-US" sz="2200" smtClean="0">
                <a:latin typeface="Cambria" pitchFamily="18" charset="0"/>
              </a:rPr>
              <a:t>zija </a:t>
            </a:r>
            <a:r>
              <a:rPr lang="en-GB" altLang="en-US" sz="2200" smtClean="0">
                <a:latin typeface="Cambria" pitchFamily="18" charset="0"/>
              </a:rPr>
              <a:t>(ii))</a:t>
            </a:r>
            <a:endParaRPr lang="en-US" altLang="en-US" sz="2200" smtClean="0">
              <a:latin typeface="Cambria" pitchFamily="18" charset="0"/>
            </a:endParaRP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7596188" cy="1425575"/>
          </a:xfrm>
        </p:spPr>
        <p:txBody>
          <a:bodyPr/>
          <a:lstStyle/>
          <a:p>
            <a:pPr algn="just"/>
            <a:r>
              <a:rPr lang="en-GB" altLang="en-US" sz="3200" smtClean="0">
                <a:latin typeface="Cambria" pitchFamily="18" charset="0"/>
              </a:rPr>
              <a:t>PI-3 </a:t>
            </a:r>
            <a:r>
              <a:rPr lang="hr-HR" altLang="en-US" sz="3200" smtClean="0">
                <a:latin typeface="Cambria" pitchFamily="18" charset="0"/>
              </a:rPr>
              <a:t>Ukupno ostvareni prihodi u usporedbi s izvorno odobrenim (planiranim) proračunom</a:t>
            </a:r>
            <a:r>
              <a:rPr lang="en-GB" altLang="en-US" sz="3200" smtClean="0">
                <a:latin typeface="Cambria" pitchFamily="18" charset="0"/>
              </a:rPr>
              <a:t> (1)</a:t>
            </a:r>
            <a:endParaRPr lang="en-US" altLang="en-US" sz="3200" smtClean="0">
              <a:latin typeface="Cambr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569325" cy="3743325"/>
          </a:xfrm>
          <a:solidFill>
            <a:schemeClr val="bg1"/>
          </a:solidFill>
        </p:spPr>
        <p:txBody>
          <a:bodyPr/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Ocjena će se temeljiti na iste tri godine kao </a:t>
            </a:r>
            <a:r>
              <a:rPr lang="en-GB" altLang="en-US" dirty="0" smtClean="0">
                <a:latin typeface="Cambria" pitchFamily="18" charset="0"/>
              </a:rPr>
              <a:t>PI-1 </a:t>
            </a:r>
            <a:r>
              <a:rPr lang="hr-HR" altLang="en-US" dirty="0" smtClean="0">
                <a:latin typeface="Cambria" pitchFamily="18" charset="0"/>
              </a:rPr>
              <a:t>i</a:t>
            </a:r>
            <a:r>
              <a:rPr lang="en-GB" altLang="en-US" dirty="0" smtClean="0">
                <a:latin typeface="Cambria" pitchFamily="18" charset="0"/>
              </a:rPr>
              <a:t> PI-2. </a:t>
            </a:r>
            <a:r>
              <a:rPr lang="hr-HR" altLang="en-US" dirty="0" smtClean="0">
                <a:latin typeface="Cambria" pitchFamily="18" charset="0"/>
              </a:rPr>
              <a:t>Pomoći iz proračuna središnje države i inozemstva su isključene </a:t>
            </a:r>
            <a:endParaRPr lang="en-GB" altLang="en-US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Obuhvaćeni su svi vlastiti prihodi grada kao što su vlastiti porezni prihodi, </a:t>
            </a:r>
            <a:r>
              <a:rPr lang="hr-HR" altLang="en-US" dirty="0" err="1" smtClean="0">
                <a:latin typeface="Cambria" pitchFamily="18" charset="0"/>
              </a:rPr>
              <a:t>prihodi</a:t>
            </a:r>
            <a:r>
              <a:rPr lang="hr-HR" altLang="en-US" dirty="0" smtClean="0">
                <a:latin typeface="Cambria" pitchFamily="18" charset="0"/>
              </a:rPr>
              <a:t> od administrativnih pristojbi i prihodi po posebnim propisima, prihodi od naknada za usluge i prihodi koji proizlaze iz dobiti javnih trgovačkih društava</a:t>
            </a:r>
            <a:r>
              <a:rPr lang="en-GB" altLang="en-US" dirty="0" smtClean="0">
                <a:latin typeface="Cambria" pitchFamily="18" charset="0"/>
              </a:rPr>
              <a:t>. </a:t>
            </a: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itchFamily="18" charset="0"/>
              </a:rPr>
              <a:t>Primici od udjela u zajedničkim porezima koji se utvrđuju i prikupljaju na razini središnje države se isključuju (npr. porez na dohodak u Hrvatskoj)</a:t>
            </a:r>
            <a:r>
              <a:rPr lang="en-GB" altLang="en-US" dirty="0" smtClean="0">
                <a:latin typeface="Cambria" pitchFamily="18" charset="0"/>
              </a:rPr>
              <a:t>.</a:t>
            </a:r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sz="4000" smtClean="0">
                <a:latin typeface="Cambria" pitchFamily="18" charset="0"/>
              </a:rPr>
              <a:t>PI-3 </a:t>
            </a:r>
            <a:r>
              <a:rPr lang="hr-HR" sz="4000" smtClean="0">
                <a:latin typeface="Cambria" pitchFamily="18" charset="0"/>
              </a:rPr>
              <a:t>nastavak</a:t>
            </a:r>
            <a:endParaRPr lang="en-GB" sz="4000" smtClean="0">
              <a:latin typeface="Cambria" pitchFamily="18" charset="0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250825" y="2205038"/>
            <a:ext cx="8447088" cy="3384550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smtClean="0">
                <a:latin typeface="Cambria" pitchFamily="18" charset="0"/>
              </a:rPr>
              <a:t>Korisno je svaki glavni izvor prihoda prikazati zasebno kako bi se mogli analizirati razlozi odstupanja </a:t>
            </a:r>
            <a:endParaRPr lang="en-GB" smtClean="0">
              <a:latin typeface="Cambria" pitchFamily="18" charset="0"/>
            </a:endParaRPr>
          </a:p>
          <a:p>
            <a:pPr algn="just"/>
            <a:endParaRPr lang="hr-HR" smtClean="0">
              <a:latin typeface="Cambria" pitchFamily="18" charset="0"/>
            </a:endParaRPr>
          </a:p>
          <a:p>
            <a:pPr algn="just"/>
            <a:r>
              <a:rPr lang="hr-HR" smtClean="0">
                <a:latin typeface="Cambria" pitchFamily="18" charset="0"/>
              </a:rPr>
              <a:t>Niža ocjena daje se u slučaju da su ostvareni rashodi veći od rashoda inicijalno odobrenih proračunom, iako je za svaku ocjenu dopušteno prekoračenje</a:t>
            </a:r>
            <a:endParaRPr lang="en-GB" smtClean="0">
              <a:latin typeface="Cambria" pitchFamily="18" charset="0"/>
            </a:endParaRPr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150"/>
            <a:ext cx="7524750" cy="1143000"/>
          </a:xfrm>
        </p:spPr>
        <p:txBody>
          <a:bodyPr/>
          <a:lstStyle/>
          <a:p>
            <a:pPr algn="just"/>
            <a:r>
              <a:rPr lang="en-GB" altLang="en-US" smtClean="0">
                <a:latin typeface="Cambria" pitchFamily="18" charset="0"/>
              </a:rPr>
              <a:t>PI-4 </a:t>
            </a:r>
            <a:r>
              <a:rPr lang="hr-HR" altLang="en-US" smtClean="0">
                <a:latin typeface="Cambria" pitchFamily="18" charset="0"/>
              </a:rPr>
              <a:t>Stanje i nadzor dospjelih a nepodmirenih obveza za rashode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3887788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Postoje li značajne dospjele nepodmirene obveze?</a:t>
            </a:r>
            <a:endParaRPr lang="en-GB" altLang="en-US" sz="22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Podaci bi trebali obuhvaćati stanje na dan 3</a:t>
            </a:r>
            <a:r>
              <a:rPr lang="en-GB" altLang="en-US" sz="2200" smtClean="0">
                <a:latin typeface="Cambria" pitchFamily="18" charset="0"/>
              </a:rPr>
              <a:t>1</a:t>
            </a:r>
            <a:r>
              <a:rPr lang="hr-HR" altLang="en-US" sz="2200" smtClean="0">
                <a:latin typeface="Cambria" pitchFamily="18" charset="0"/>
              </a:rPr>
              <a:t>.12.</a:t>
            </a:r>
            <a:r>
              <a:rPr lang="en-GB" altLang="en-US" sz="2200" smtClean="0">
                <a:latin typeface="Cambria" pitchFamily="18" charset="0"/>
              </a:rPr>
              <a:t>2011</a:t>
            </a:r>
            <a:r>
              <a:rPr lang="hr-HR" altLang="en-US" sz="2200" smtClean="0">
                <a:latin typeface="Cambria" pitchFamily="18" charset="0"/>
              </a:rPr>
              <a:t>. te stanje na isti dan u naredne dvije godine </a:t>
            </a:r>
            <a:r>
              <a:rPr lang="en-GB" altLang="en-US" sz="2200" smtClean="0">
                <a:latin typeface="Cambria" pitchFamily="18" charset="0"/>
              </a:rPr>
              <a:t>(</a:t>
            </a:r>
            <a:r>
              <a:rPr lang="hr-HR" altLang="en-US" sz="2200" smtClean="0">
                <a:latin typeface="Cambria" pitchFamily="18" charset="0"/>
              </a:rPr>
              <a:t>Informacije potrebne za dimenziju </a:t>
            </a:r>
            <a:r>
              <a:rPr lang="en-GB" altLang="en-US" sz="2200" smtClean="0">
                <a:latin typeface="Cambria" pitchFamily="18" charset="0"/>
              </a:rPr>
              <a:t>(i))</a:t>
            </a:r>
          </a:p>
          <a:p>
            <a:pPr algn="just">
              <a:lnSpc>
                <a:spcPct val="7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Kako se prikupljaju podaci o dospjelim nepodmirenim obvezama? Kako se dospjele nepodmirene obveze utvrđuju i nadziru? </a:t>
            </a:r>
            <a:r>
              <a:rPr lang="en-GB" altLang="en-US" sz="2200" smtClean="0">
                <a:latin typeface="Cambria" pitchFamily="18" charset="0"/>
              </a:rPr>
              <a:t>(</a:t>
            </a:r>
            <a:r>
              <a:rPr lang="hr-HR" altLang="en-US" sz="2200" smtClean="0">
                <a:latin typeface="Cambria" pitchFamily="18" charset="0"/>
              </a:rPr>
              <a:t>Informacije potrebne za dimenziju </a:t>
            </a:r>
            <a:r>
              <a:rPr lang="en-GB" altLang="en-US" sz="2200" smtClean="0">
                <a:latin typeface="Cambria" pitchFamily="18" charset="0"/>
              </a:rPr>
              <a:t>(ii))</a:t>
            </a:r>
          </a:p>
          <a:p>
            <a:pPr algn="just">
              <a:lnSpc>
                <a:spcPct val="70000"/>
              </a:lnSpc>
            </a:pPr>
            <a:endParaRPr lang="hr-HR" altLang="en-US" sz="2200" smtClean="0">
              <a:latin typeface="Cambria" pitchFamily="18" charset="0"/>
            </a:endParaRPr>
          </a:p>
          <a:p>
            <a:pPr algn="just">
              <a:lnSpc>
                <a:spcPct val="70000"/>
              </a:lnSpc>
            </a:pPr>
            <a:r>
              <a:rPr lang="hr-HR" altLang="en-US" sz="2200" smtClean="0">
                <a:latin typeface="Cambria" pitchFamily="18" charset="0"/>
              </a:rPr>
              <a:t>Koji su prioriteti za otplatu dospjelih nepodmirenih obveza? Ukoliko je raspoloživa gotovina nedostatna, na koji način se odlučuje o tome koje obveze se neće platiti do roka dospijeća? </a:t>
            </a:r>
            <a:endParaRPr lang="en-US" altLang="en-US" sz="2200" smtClean="0">
              <a:latin typeface="Cambria" pitchFamily="18" charset="0"/>
            </a:endParaRPr>
          </a:p>
        </p:txBody>
      </p:sp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351</TotalTime>
  <Words>422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Predložak dizajna</vt:lpstr>
      </vt:variant>
      <vt:variant>
        <vt:i4>18</vt:i4>
      </vt:variant>
      <vt:variant>
        <vt:lpstr>Naslovi slajdova</vt:lpstr>
      </vt:variant>
      <vt:variant>
        <vt:i4>7</vt:i4>
      </vt:variant>
    </vt:vector>
  </HeadingPairs>
  <TitlesOfParts>
    <vt:vector size="28" baseType="lpstr">
      <vt:lpstr>Arial</vt:lpstr>
      <vt:lpstr>Trebuchet MS</vt:lpstr>
      <vt:lpstr>Cambria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Berlin</vt:lpstr>
      <vt:lpstr>Informacije kao podrška za ocjenu (rejting) pokazatelja uspješnosti</vt:lpstr>
      <vt:lpstr>PI-1 Ukupna ostvareni rashodi u usporedbi s inicijalno odobrenim proračunom </vt:lpstr>
      <vt:lpstr>PI-1 nastavak</vt:lpstr>
      <vt:lpstr>PI-2 Struktura ostvarenih rashoda u odnosu na izvorno odobreni proračun</vt:lpstr>
      <vt:lpstr>PI-3 Ukupno ostvareni prihodi u usporedbi s izvorno odobrenim (planiranim) proračunom (1)</vt:lpstr>
      <vt:lpstr>PI-3 nastavak</vt:lpstr>
      <vt:lpstr>PI-4 Stanje i nadzor dospjelih a nepodmirenih obveza za rashode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mfkor</cp:lastModifiedBy>
  <cp:revision>72</cp:revision>
  <cp:lastPrinted>2014-03-14T11:53:39Z</cp:lastPrinted>
  <dcterms:created xsi:type="dcterms:W3CDTF">2007-04-05T19:23:00Z</dcterms:created>
  <dcterms:modified xsi:type="dcterms:W3CDTF">2014-03-19T09:14:26Z</dcterms:modified>
</cp:coreProperties>
</file>